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4"/>
  </p:notesMasterIdLst>
  <p:handoutMasterIdLst>
    <p:handoutMasterId r:id="rId35"/>
  </p:handoutMasterIdLst>
  <p:sldIdLst>
    <p:sldId id="394" r:id="rId3"/>
    <p:sldId id="437" r:id="rId4"/>
    <p:sldId id="395" r:id="rId5"/>
    <p:sldId id="431" r:id="rId6"/>
    <p:sldId id="396" r:id="rId7"/>
    <p:sldId id="397" r:id="rId8"/>
    <p:sldId id="398" r:id="rId9"/>
    <p:sldId id="435" r:id="rId10"/>
    <p:sldId id="399" r:id="rId11"/>
    <p:sldId id="432" r:id="rId12"/>
    <p:sldId id="433" r:id="rId13"/>
    <p:sldId id="434" r:id="rId14"/>
    <p:sldId id="401" r:id="rId15"/>
    <p:sldId id="402" r:id="rId16"/>
    <p:sldId id="403" r:id="rId17"/>
    <p:sldId id="404" r:id="rId18"/>
    <p:sldId id="405" r:id="rId19"/>
    <p:sldId id="406" r:id="rId20"/>
    <p:sldId id="411" r:id="rId21"/>
    <p:sldId id="408" r:id="rId22"/>
    <p:sldId id="436" r:id="rId23"/>
    <p:sldId id="414" r:id="rId24"/>
    <p:sldId id="412" r:id="rId25"/>
    <p:sldId id="415" r:id="rId26"/>
    <p:sldId id="416" r:id="rId27"/>
    <p:sldId id="417" r:id="rId28"/>
    <p:sldId id="419" r:id="rId29"/>
    <p:sldId id="421" r:id="rId30"/>
    <p:sldId id="422" r:id="rId31"/>
    <p:sldId id="352" r:id="rId32"/>
    <p:sldId id="393" r:id="rId3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C0AA"/>
    <a:srgbClr val="F9F0AB"/>
    <a:srgbClr val="F9E6AB"/>
    <a:srgbClr val="F9FAAB"/>
    <a:srgbClr val="767691"/>
    <a:srgbClr val="7676AA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94" autoAdjust="0"/>
    <p:restoredTop sz="94660" autoAdjust="0"/>
  </p:normalViewPr>
  <p:slideViewPr>
    <p:cSldViewPr>
      <p:cViewPr varScale="1">
        <p:scale>
          <a:sx n="72" d="100"/>
          <a:sy n="72" d="100"/>
        </p:scale>
        <p:origin x="360" y="6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15-09-2014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15-09-2014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9803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00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30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90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15-09-2014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15-09-2014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www.nakov.com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-nc-sa/4.0/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http://www.nakov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hyperlink" Target="http://www.softwaregroup-bg.com/" TargetMode="External"/><Relationship Id="rId3" Type="http://schemas.openxmlformats.org/officeDocument/2006/relationships/hyperlink" Target="http://www.vivacom.bg/" TargetMode="External"/><Relationship Id="rId7" Type="http://schemas.openxmlformats.org/officeDocument/2006/relationships/hyperlink" Target="http://www.sbtech.com/" TargetMode="External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hyperlink" Target="http://smartit.bg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://www.superhosting.bg/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10.jpeg"/><Relationship Id="rId9" Type="http://schemas.openxmlformats.org/officeDocument/2006/relationships/hyperlink" Target="http://komfo.com/" TargetMode="External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jpeg"/><Relationship Id="rId7" Type="http://schemas.openxmlformats.org/officeDocument/2006/relationships/image" Target="../media/image58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jpe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instances/details/8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" TargetMode="External"/><Relationship Id="rId4" Type="http://schemas.openxmlformats.org/officeDocument/2006/relationships/image" Target="../media/image6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oop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english-intro-csharp-book/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1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03612" y="882659"/>
            <a:ext cx="8062699" cy="11715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Object-Oriented Programming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03612" y="2025659"/>
            <a:ext cx="8062699" cy="717541"/>
          </a:xfrm>
        </p:spPr>
        <p:txBody>
          <a:bodyPr>
            <a:normAutofit/>
          </a:bodyPr>
          <a:lstStyle/>
          <a:p>
            <a:r>
              <a:rPr lang="en-US" dirty="0" smtClean="0"/>
              <a:t>Course Introduction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www.nakov.com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softuni.bg</a:t>
            </a:r>
            <a:endParaRPr lang="en-US" dirty="0"/>
          </a:p>
        </p:txBody>
      </p:sp>
      <p:pic>
        <p:nvPicPr>
          <p:cNvPr id="1028" name="Picture 4">
            <a:hlinkClick r:id="rId5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87144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4104" name="Picture 8" descr="https://raw.githubusercontent.com/guari/eclipse-ui-theme/master/com.github.eclipseuitheme.themes.plugin/screenshot/screenshot-windows_v0.8.2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84612" y="3733800"/>
            <a:ext cx="7671014" cy="256194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Documents\Courses\OOP\OOP Images\3-1-anasayfa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667701">
            <a:off x="4562208" y="2152843"/>
            <a:ext cx="1477659" cy="184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Svetlin Nakov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, PhD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Training &amp; Inspiration Manager</a:t>
            </a:r>
            <a:br>
              <a:rPr lang="en-US" dirty="0" smtClean="0"/>
            </a:br>
            <a:r>
              <a:rPr lang="en-US" dirty="0" smtClean="0"/>
              <a:t>@ Software University</a:t>
            </a:r>
            <a:endParaRPr lang="en-US" dirty="0"/>
          </a:p>
          <a:p>
            <a:pPr lvl="1" eaLnBrk="1" hangingPunct="1">
              <a:lnSpc>
                <a:spcPct val="100000"/>
              </a:lnSpc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20+</a:t>
            </a:r>
            <a:r>
              <a:rPr lang="en-US" dirty="0" smtClean="0"/>
              <a:t> years software development experience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/>
              <a:t>10+ years experience as a trainer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Author of </a:t>
            </a:r>
            <a:r>
              <a:rPr lang="en-US" dirty="0" smtClean="0"/>
              <a:t>7 programming books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Speaker at </a:t>
            </a:r>
            <a:r>
              <a:rPr lang="en-US" dirty="0"/>
              <a:t>hundreds of </a:t>
            </a:r>
            <a:r>
              <a:rPr lang="en-US" dirty="0" smtClean="0"/>
              <a:t>events</a:t>
            </a:r>
          </a:p>
          <a:p>
            <a:pPr lvl="1">
              <a:lnSpc>
                <a:spcPct val="100000"/>
              </a:lnSpc>
            </a:pPr>
            <a:r>
              <a:rPr lang="da-DK" dirty="0" smtClean="0"/>
              <a:t>Web </a:t>
            </a:r>
            <a:r>
              <a:rPr lang="da-DK" dirty="0"/>
              <a:t>site &amp; blog: </a:t>
            </a:r>
            <a:r>
              <a:rPr lang="da-DK" dirty="0" smtClean="0">
                <a:hlinkClick r:id="rId2"/>
              </a:rPr>
              <a:t>www.nakov.com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6" name="Picture 6" descr="Svetlin-Nakov-face-sma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4412" y="1629000"/>
            <a:ext cx="2387771" cy="291579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5789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95400"/>
            <a:ext cx="7732799" cy="54260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Teodor Kurtev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Software engineer @ Software University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Top performing graduate from the Software Academy (2013)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Vladimir Georgiev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Software engineer @ Software University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Top performing graduate from the Software Academy (2013)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(2)</a:t>
            </a:r>
            <a:endParaRPr lang="en-US" dirty="0"/>
          </a:p>
        </p:txBody>
      </p:sp>
      <p:pic>
        <p:nvPicPr>
          <p:cNvPr id="1026" name="Picture 2" descr="https://fbcdn-sphotos-d-a.akamaihd.net/hphotos-ak-prn2/t1.0-9/1601302_430828413687624_1150512125_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356019" y="1389562"/>
            <a:ext cx="1691393" cy="225519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1012" y="4038601"/>
            <a:ext cx="1691394" cy="227583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121100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95400"/>
            <a:ext cx="7732799" cy="522960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Vladislav Karamfilov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 smtClean="0"/>
              <a:t>Game </a:t>
            </a:r>
            <a:r>
              <a:rPr lang="en-US" sz="3200" dirty="0"/>
              <a:t>developer @ XS Software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dirty="0"/>
              <a:t>Top performing graduate from the Software Academy (2013</a:t>
            </a:r>
            <a:r>
              <a:rPr lang="en-US" sz="3200" dirty="0" smtClean="0"/>
              <a:t>)	</a:t>
            </a:r>
          </a:p>
          <a:p>
            <a:pPr marL="304747" lvl="1" indent="-304747">
              <a:lnSpc>
                <a:spcPct val="100000"/>
              </a:lnSpc>
              <a:spcBef>
                <a:spcPts val="2400"/>
              </a:spcBef>
              <a:buClr>
                <a:srgbClr val="F2B254"/>
              </a:buClr>
              <a:buSzPct val="100000"/>
            </a:pPr>
            <a:r>
              <a:rPr lang="en-US" sz="3400" b="1" dirty="0" smtClean="0">
                <a:solidFill>
                  <a:schemeClr val="tx2">
                    <a:lumMod val="75000"/>
                  </a:schemeClr>
                </a:solidFill>
              </a:rPr>
              <a:t>Volunteer Trainers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 smtClean="0"/>
              <a:t>Top students from SoftUni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 smtClean="0"/>
              <a:t>Will teach workshops and advanced topics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 (2)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18612" y="1447800"/>
            <a:ext cx="1905000" cy="2286198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  <p:pic>
        <p:nvPicPr>
          <p:cNvPr id="6" name="Picture 5" title="Software University">
            <a:hlinkClick r:id="rId3" tooltip="Software University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253625" y="4297200"/>
            <a:ext cx="1834974" cy="157020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34517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6"/>
          </a:xfrm>
        </p:spPr>
        <p:txBody>
          <a:bodyPr/>
          <a:lstStyle/>
          <a:p>
            <a:r>
              <a:rPr lang="en-US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 smtClean="0"/>
              <a:t> volunteer teaching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assistants</a:t>
            </a:r>
          </a:p>
          <a:p>
            <a:pPr lvl="1"/>
            <a:r>
              <a:rPr lang="en-US" dirty="0" smtClean="0"/>
              <a:t>Scholarship students from SoftUni</a:t>
            </a:r>
          </a:p>
          <a:p>
            <a:pPr lvl="1"/>
            <a:r>
              <a:rPr lang="en-US" dirty="0" smtClean="0"/>
              <a:t>Top students from SoftUni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Volunteer Teaching Assistants</a:t>
            </a:r>
            <a:endParaRPr lang="en-US" dirty="0"/>
          </a:p>
        </p:txBody>
      </p:sp>
      <p:pic>
        <p:nvPicPr>
          <p:cNvPr id="7170" name="Picture 2" descr="https://lh5.googleusercontent.com/-g5RYOaB-LRc/U0xP1_eR7hI/AAAAAAAAEh4/Abf_bnqMj74/w1044-h587-no/DSC0496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0412" y="3505200"/>
            <a:ext cx="4953000" cy="278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6.googleusercontent.com/-vYLmM4OE3NE/UxygX_IVJbI/AAAAAAAADaQ/o4M0w-1ONOU/w1036-h587-no/DSC_009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99212" y="3505201"/>
            <a:ext cx="4915045" cy="278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212" y="1269599"/>
            <a:ext cx="3116045" cy="177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9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4" y="4889776"/>
            <a:ext cx="10111528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OOP Course: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17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Lectures: </a:t>
            </a:r>
            <a:r>
              <a:rPr lang="en-US" dirty="0" smtClean="0"/>
              <a:t>~ 30 </a:t>
            </a:r>
            <a:r>
              <a:rPr lang="en-US" dirty="0"/>
              <a:t>hours </a:t>
            </a:r>
            <a:r>
              <a:rPr lang="en-US" dirty="0" smtClean="0"/>
              <a:t>(onsite + YouTube videos)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Practical </a:t>
            </a:r>
            <a:r>
              <a:rPr lang="en-US" dirty="0" smtClean="0"/>
              <a:t>exercises (in class): </a:t>
            </a:r>
            <a:r>
              <a:rPr lang="en-US" dirty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25-30</a:t>
            </a:r>
            <a:r>
              <a:rPr lang="en-US" dirty="0" smtClean="0"/>
              <a:t> </a:t>
            </a:r>
            <a:r>
              <a:rPr lang="en-US" dirty="0"/>
              <a:t>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Homework</a:t>
            </a:r>
            <a:r>
              <a:rPr lang="en-US" dirty="0"/>
              <a:t>: 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30</a:t>
            </a:r>
            <a:r>
              <a:rPr lang="en-US" dirty="0" smtClean="0"/>
              <a:t>-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50</a:t>
            </a:r>
            <a:r>
              <a:rPr lang="en-US" dirty="0" smtClean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Team project: ~20-30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Exam preparation: ~ 20 hours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Exam</a:t>
            </a:r>
            <a:r>
              <a:rPr lang="en-US" dirty="0"/>
              <a:t>: </a:t>
            </a:r>
            <a:r>
              <a:rPr lang="en-US" dirty="0" smtClean="0"/>
              <a:t>6 </a:t>
            </a:r>
            <a:r>
              <a:rPr lang="en-US" dirty="0"/>
              <a:t>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Schedule: 15 Sept – 26 Oct 2014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Exam date: 24 and 26 Oct 2014</a:t>
            </a:r>
            <a:endParaRPr lang="en-US" dirty="0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Duration – OOP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27967" y="1625244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2" y="3714060"/>
            <a:ext cx="4710000" cy="262117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95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Object-oriented programming </a:t>
            </a:r>
            <a:r>
              <a:rPr lang="en-US" dirty="0" smtClean="0"/>
              <a:t>is an important paradigm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Anyone involved in software development should be familiar with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OOP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OO modeling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All modern languages are either object-oriented or support classes and objects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Modern frameworks, libraries and APIs are object-oriented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E.g. .NET Framework Class Library (C#), Java API classes (Java), </a:t>
            </a:r>
            <a:r>
              <a:rPr lang="en-US" noProof="1" smtClean="0"/>
              <a:t>Laravel</a:t>
            </a:r>
            <a:r>
              <a:rPr lang="en-US" dirty="0" smtClean="0"/>
              <a:t> (PHP), </a:t>
            </a:r>
            <a:r>
              <a:rPr lang="en-US" noProof="1" smtClean="0"/>
              <a:t>Django</a:t>
            </a:r>
            <a:r>
              <a:rPr lang="en-US" dirty="0" smtClean="0"/>
              <a:t> (Python), Rails (Ruby), STL (C++), …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OOP is a basic requirement for starting a developer job</a:t>
            </a:r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OOP?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0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learn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 smtClean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97317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2940" y="4648200"/>
            <a:ext cx="7185872" cy="820600"/>
          </a:xfrm>
        </p:spPr>
        <p:txBody>
          <a:bodyPr/>
          <a:lstStyle/>
          <a:p>
            <a:r>
              <a:rPr lang="en-US" dirty="0" smtClean="0"/>
              <a:t>OOP Course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632940" y="5450168"/>
            <a:ext cx="71858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27212" y="3934902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17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75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(80% for online students)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</a:t>
            </a:r>
            <a:r>
              <a:rPr lang="en-US" dirty="0"/>
              <a:t>+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</a:t>
            </a:r>
            <a:r>
              <a:rPr lang="en-US" dirty="0"/>
              <a:t>+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 work project: 10%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5% (onsite students only)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Bonuses: up to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 bonuses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Assistant bonuses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Scoring System for the OOP Course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2812" y="4495800"/>
            <a:ext cx="2939100" cy="16458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2812" y="1524000"/>
            <a:ext cx="2939100" cy="20842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63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1027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33" y="1427074"/>
            <a:ext cx="3473178" cy="12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1" y="1427088"/>
            <a:ext cx="2695672" cy="1236975"/>
          </a:xfrm>
          <a:prstGeom prst="rect">
            <a:avLst/>
          </a:prstGeom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904" y="1427074"/>
            <a:ext cx="3738707" cy="1236650"/>
          </a:xfrm>
          <a:prstGeom prst="rect">
            <a:avLst/>
          </a:prstGeom>
        </p:spPr>
      </p:pic>
      <p:pic>
        <p:nvPicPr>
          <p:cNvPr id="5" name="Picture 4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1811" y="3250872"/>
            <a:ext cx="2895601" cy="1140691"/>
          </a:xfrm>
          <a:prstGeom prst="rect">
            <a:avLst/>
          </a:prstGeom>
        </p:spPr>
      </p:pic>
      <p:pic>
        <p:nvPicPr>
          <p:cNvPr id="6" name="Picture 5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8589" y="3250871"/>
            <a:ext cx="2970677" cy="1140691"/>
          </a:xfrm>
          <a:prstGeom prst="rect">
            <a:avLst/>
          </a:prstGeom>
        </p:spPr>
      </p:pic>
      <p:pic>
        <p:nvPicPr>
          <p:cNvPr id="7" name="Picture 6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00444" y="3250875"/>
            <a:ext cx="4501767" cy="1140691"/>
          </a:xfrm>
          <a:prstGeom prst="rect">
            <a:avLst/>
          </a:prstGeom>
        </p:spPr>
      </p:pic>
      <p:pic>
        <p:nvPicPr>
          <p:cNvPr id="9" name="Picture 8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1811" y="4978371"/>
            <a:ext cx="4645555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3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 smtClean="0"/>
              <a:t> </a:t>
            </a:r>
            <a:r>
              <a:rPr lang="en-US" dirty="0"/>
              <a:t>practical problems for </a:t>
            </a:r>
            <a:r>
              <a:rPr lang="en-US" dirty="0" smtClean="0"/>
              <a:t>6 hours:</a:t>
            </a:r>
          </a:p>
          <a:p>
            <a:pPr lvl="1"/>
            <a:r>
              <a:rPr lang="en-US" dirty="0" smtClean="0"/>
              <a:t>You are given a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 skeleton </a:t>
            </a:r>
            <a:r>
              <a:rPr lang="en-US" dirty="0" smtClean="0"/>
              <a:t>(empty classes and interfaces)</a:t>
            </a:r>
          </a:p>
          <a:p>
            <a:pPr lvl="2"/>
            <a:r>
              <a:rPr lang="en-US" dirty="0" smtClean="0"/>
              <a:t>You should implement the missing functionality properly</a:t>
            </a:r>
          </a:p>
          <a:p>
            <a:pPr lvl="1"/>
            <a:r>
              <a:rPr lang="en-US" dirty="0" smtClean="0"/>
              <a:t>Your project should be written in</a:t>
            </a:r>
            <a:r>
              <a:rPr lang="en-US" dirty="0"/>
              <a:t> </a:t>
            </a:r>
            <a:r>
              <a:rPr lang="en-US" dirty="0" smtClean="0"/>
              <a:t>C# and should correctly follow all OOP principles</a:t>
            </a:r>
            <a:endParaRPr lang="en-US" u="sng" dirty="0" smtClean="0"/>
          </a:p>
          <a:p>
            <a:r>
              <a:rPr lang="en-US" dirty="0" smtClean="0"/>
              <a:t>Automated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judge system </a:t>
            </a:r>
            <a:r>
              <a:rPr lang="en-US" dirty="0" smtClean="0"/>
              <a:t>with real-time feedback gives only 50% of the total exam score</a:t>
            </a:r>
          </a:p>
          <a:p>
            <a:pPr lvl="1"/>
            <a:r>
              <a:rPr lang="en-US" dirty="0" smtClean="0"/>
              <a:t>The other 50% come from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code review </a:t>
            </a:r>
            <a:r>
              <a:rPr lang="en-US" dirty="0" smtClean="0"/>
              <a:t>by the </a:t>
            </a:r>
            <a:r>
              <a:rPr lang="en-US" noProof="1" smtClean="0"/>
              <a:t>SoftUni</a:t>
            </a:r>
            <a:r>
              <a:rPr lang="en-US" dirty="0" smtClean="0"/>
              <a:t> team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OOP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89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2D RPG game of your own choice</a:t>
            </a:r>
          </a:p>
          <a:p>
            <a:pPr lvl="1"/>
            <a:r>
              <a:rPr lang="en-US" dirty="0" smtClean="0"/>
              <a:t>Should be OOP-structured and follow the good practices of OOP</a:t>
            </a:r>
          </a:p>
          <a:p>
            <a:pPr lvl="1"/>
            <a:r>
              <a:rPr lang="en-US" dirty="0" smtClean="0"/>
              <a:t>Can be written in C# or Java (up to the team to choose)</a:t>
            </a:r>
          </a:p>
          <a:p>
            <a:pPr lvl="1"/>
            <a:r>
              <a:rPr lang="en-US" dirty="0" smtClean="0"/>
              <a:t>Can be console-based or with a GUI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Teamwork Project</a:t>
            </a:r>
            <a:endParaRPr lang="en-US" dirty="0"/>
          </a:p>
        </p:txBody>
      </p:sp>
      <p:pic>
        <p:nvPicPr>
          <p:cNvPr id="3074" name="Picture 2" descr="C:\Documents\Courses\OOP\OOP Images\352697-world-of-warcraft-wrath-of-the-lich-king-windows-screensho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212" y="3962400"/>
            <a:ext cx="4803205" cy="2381250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Documents\Courses\OOP\OOP Images\acrossageex_scree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6811" y="3962400"/>
            <a:ext cx="4953001" cy="238125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09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1-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weeks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80412" y="2870413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89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ive feedback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7612" y="3214547"/>
            <a:ext cx="2728800" cy="18146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81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86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766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Do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66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843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466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4206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8986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0512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4696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Documents\Courses\OOP\OOP Images\Intro-C_-Book-Nakov-front-cover-300x427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66212" y="2428000"/>
            <a:ext cx="2757472" cy="3924802"/>
          </a:xfrm>
          <a:prstGeom prst="rect">
            <a:avLst/>
          </a:prstGeom>
          <a:noFill/>
          <a:effectLst>
            <a:glow rad="76200">
              <a:srgbClr val="C6C0AA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smtClean="0"/>
              <a:t>OOP Course official </a:t>
            </a:r>
            <a:r>
              <a:rPr lang="en-US" smtClean="0">
                <a:solidFill>
                  <a:schemeClr val="tx2">
                    <a:lumMod val="75000"/>
                  </a:schemeClr>
                </a:solidFill>
              </a:rPr>
              <a:t>website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23171" y="1924966"/>
            <a:ext cx="10942482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https://softuni.bg/trainings/coursesinstances/details/8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44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dirty="0" smtClean="0"/>
              <a:t> and 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OOP 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3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 for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835" y="2514600"/>
            <a:ext cx="4733884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7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"OOP" course provides</a:t>
            </a:r>
          </a:p>
          <a:p>
            <a:pPr marL="623888" lvl="1" indent="-320675">
              <a:lnSpc>
                <a:spcPct val="100000"/>
              </a:lnSpc>
            </a:pPr>
            <a:r>
              <a:rPr lang="en-US" sz="3000" dirty="0" smtClean="0"/>
              <a:t>Fundamental understanding of OOP programming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 smtClean="0"/>
              <a:t>Training program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OOP basic principles, using Classes and application in                     in different OOP Languages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 smtClean="0"/>
              <a:t>Practical exams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Automated judge system + code review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Learning </a:t>
            </a:r>
            <a:r>
              <a:rPr lang="en-US" sz="3200" dirty="0" smtClean="0"/>
              <a:t>resources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Lectures, videos, software, books, forum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18612" y="1486939"/>
            <a:ext cx="2592878" cy="2592878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8309225" y="4696475"/>
            <a:ext cx="3081986" cy="1628125"/>
            <a:chOff x="998778" y="2709000"/>
            <a:chExt cx="7687634" cy="351073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628049" y="3655983"/>
              <a:ext cx="6376595" cy="145783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OOP Course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129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softuni.bg/courses/oop/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1008000"/>
          </a:xfrm>
        </p:spPr>
        <p:txBody>
          <a:bodyPr>
            <a:normAutofit/>
          </a:bodyPr>
          <a:lstStyle/>
          <a:p>
            <a:r>
              <a:rPr lang="en-US" dirty="0" smtClean="0"/>
              <a:t>OOP – Course 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30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 descr="C:\Documents\Courses\OOP\OOP Images\ph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835252">
            <a:off x="7657455" y="2657452"/>
            <a:ext cx="1953655" cy="195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9012" y="3759070"/>
            <a:ext cx="2803522" cy="280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heuxasoftware.com/images/java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430880">
            <a:off x="9725089" y="2719349"/>
            <a:ext cx="1967791" cy="196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Documents\Courses\OOP\OOP Images\object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0412" y="620091"/>
            <a:ext cx="28194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Documents\Courses\OOP\OOP Images\cshar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9994" y="1905000"/>
            <a:ext cx="2088990" cy="2088990"/>
          </a:xfrm>
          <a:prstGeom prst="rect">
            <a:avLst/>
          </a:prstGeom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4"/>
              </a:rPr>
              <a:t>Fundamentals of Computer Programming with C#</a:t>
            </a:r>
            <a:r>
              <a:rPr lang="en-US" sz="2000" dirty="0"/>
              <a:t>" </a:t>
            </a:r>
            <a:r>
              <a:rPr lang="en-US" sz="2000" dirty="0" smtClean="0"/>
              <a:t>book by Svetlin Nakov &amp; Co. under </a:t>
            </a:r>
            <a:r>
              <a:rPr lang="en-US" sz="2000" dirty="0" smtClean="0">
                <a:hlinkClick r:id="rId5"/>
              </a:rPr>
              <a:t>CC-BY-SA</a:t>
            </a:r>
            <a:r>
              <a:rPr lang="en-US" sz="2000" dirty="0" smtClean="0"/>
              <a:t> license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u="sng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OOP</a:t>
            </a:r>
            <a:r>
              <a:rPr lang="en-US" sz="2000" dirty="0" smtClean="0"/>
              <a:t>" course by </a:t>
            </a:r>
            <a:r>
              <a:rPr lang="en-US" sz="2000" noProof="1" smtClean="0"/>
              <a:t>Telerik Academy</a:t>
            </a:r>
            <a:r>
              <a:rPr lang="en-US" sz="2000" dirty="0" smtClean="0"/>
              <a:t> under </a:t>
            </a:r>
            <a:r>
              <a:rPr lang="en-US" sz="2000" dirty="0" smtClean="0">
                <a:hlinkClick r:id="rId6"/>
              </a:rPr>
              <a:t>CC-BY-NC-SA</a:t>
            </a:r>
            <a:r>
              <a:rPr lang="en-US" sz="2000" dirty="0" smtClean="0"/>
              <a:t>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</a:t>
            </a:r>
            <a:r>
              <a:rPr lang="bg-BG" dirty="0"/>
              <a:t> </a:t>
            </a:r>
            <a:r>
              <a:rPr lang="en-US" smtClean="0"/>
              <a:t>#2 </a:t>
            </a:r>
            <a:r>
              <a:rPr lang="en-US" dirty="0" smtClean="0"/>
              <a:t>at the Software University</a:t>
            </a:r>
            <a:endParaRPr lang="en-US" dirty="0"/>
          </a:p>
        </p:txBody>
      </p:sp>
      <p:grpSp>
        <p:nvGrpSpPr>
          <p:cNvPr id="127" name="Group 126"/>
          <p:cNvGrpSpPr/>
          <p:nvPr/>
        </p:nvGrpSpPr>
        <p:grpSpPr>
          <a:xfrm>
            <a:off x="398326" y="1676400"/>
            <a:ext cx="11380090" cy="2819400"/>
            <a:chOff x="581722" y="1295400"/>
            <a:chExt cx="8713090" cy="2200508"/>
          </a:xfrm>
        </p:grpSpPr>
        <p:sp>
          <p:nvSpPr>
            <p:cNvPr id="25" name="TextBox 24"/>
            <p:cNvSpPr txBox="1"/>
            <p:nvPr/>
          </p:nvSpPr>
          <p:spPr>
            <a:xfrm>
              <a:off x="690990" y="1807533"/>
              <a:ext cx="3723606" cy="799149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 smtClean="0"/>
                <a:t>Object-Oriented </a:t>
              </a:r>
              <a:r>
                <a:rPr lang="en-US" sz="2200" dirty="0"/>
                <a:t>P</a:t>
              </a:r>
              <a:r>
                <a:rPr lang="en-US" sz="2200" dirty="0" smtClean="0"/>
                <a:t>rogramming (OOP</a:t>
              </a:r>
              <a:r>
                <a:rPr lang="bg-BG" sz="2200" dirty="0" smtClean="0"/>
                <a:t>)</a:t>
              </a:r>
              <a:endParaRPr lang="bg-BG" sz="2200" dirty="0"/>
            </a:p>
            <a:p>
              <a:r>
                <a:rPr lang="en-US" sz="1800" dirty="0"/>
                <a:t>10 times</a:t>
              </a:r>
              <a:r>
                <a:rPr lang="bg-BG" sz="1800" dirty="0"/>
                <a:t> + </a:t>
              </a:r>
              <a:r>
                <a:rPr lang="en-US" sz="1800" dirty="0" smtClean="0"/>
                <a:t>TW + exam</a:t>
              </a:r>
              <a:endParaRPr lang="bg-BG" sz="1800" dirty="0"/>
            </a:p>
            <a:p>
              <a:r>
                <a:rPr lang="en-US" sz="1800" dirty="0"/>
                <a:t>6</a:t>
              </a:r>
              <a:r>
                <a:rPr lang="bg-BG" sz="1800" dirty="0"/>
                <a:t> </a:t>
              </a:r>
              <a:r>
                <a:rPr lang="en-US" sz="1800" dirty="0"/>
                <a:t>weeks</a:t>
              </a:r>
              <a:r>
                <a:rPr lang="bg-BG" sz="1800" dirty="0"/>
                <a:t> * 2 </a:t>
              </a:r>
              <a:r>
                <a:rPr lang="en-US" sz="1800" dirty="0"/>
                <a:t>times</a:t>
              </a:r>
              <a:endParaRPr lang="bg-BG" sz="1800" dirty="0"/>
            </a:p>
            <a:p>
              <a:endParaRPr lang="en-US" sz="18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62622" y="1805864"/>
              <a:ext cx="2125430" cy="8007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 smtClean="0"/>
                <a:t>JavaScript Applications</a:t>
              </a:r>
              <a:endParaRPr lang="bg-BG" sz="2200" dirty="0"/>
            </a:p>
            <a:p>
              <a:r>
                <a:rPr lang="bg-BG" sz="1800" dirty="0"/>
                <a:t>4</a:t>
              </a:r>
              <a:r>
                <a:rPr lang="en-US" sz="1800" dirty="0"/>
                <a:t> times</a:t>
              </a:r>
              <a:r>
                <a:rPr lang="bg-BG" sz="1800" dirty="0"/>
                <a:t> + </a:t>
              </a:r>
              <a:r>
                <a:rPr lang="en-US" sz="1800" dirty="0" smtClean="0"/>
                <a:t>TW + exam</a:t>
              </a:r>
              <a:endParaRPr lang="bg-BG" sz="1800" dirty="0"/>
            </a:p>
            <a:p>
              <a:r>
                <a:rPr lang="bg-BG" sz="1800" dirty="0"/>
                <a:t>3 </a:t>
              </a:r>
              <a:r>
                <a:rPr lang="en-US" sz="1800" dirty="0"/>
                <a:t>weeks</a:t>
              </a:r>
              <a:r>
                <a:rPr lang="bg-BG" sz="1800" dirty="0"/>
                <a:t> * 2 </a:t>
              </a:r>
              <a:r>
                <a:rPr lang="en-US" sz="1800" dirty="0"/>
                <a:t>times</a:t>
              </a:r>
              <a:endParaRPr lang="bg-BG" sz="1800" dirty="0"/>
            </a:p>
            <a:p>
              <a:endParaRPr lang="en-US" sz="1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534499" y="1805864"/>
              <a:ext cx="2392022" cy="800710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/>
                <a:t>JavaScript </a:t>
              </a:r>
              <a:r>
                <a:rPr lang="en-US" sz="2200" dirty="0" smtClean="0"/>
                <a:t>OOP</a:t>
              </a:r>
              <a:endParaRPr lang="bg-BG" sz="2200" dirty="0"/>
            </a:p>
            <a:p>
              <a:r>
                <a:rPr lang="bg-BG" sz="1800" dirty="0"/>
                <a:t>5</a:t>
              </a:r>
              <a:r>
                <a:rPr lang="en-US" sz="1800" dirty="0"/>
                <a:t> times</a:t>
              </a:r>
              <a:r>
                <a:rPr lang="bg-BG" sz="1800" dirty="0"/>
                <a:t> + </a:t>
              </a:r>
              <a:r>
                <a:rPr lang="en-US" sz="1800" dirty="0" smtClean="0"/>
                <a:t>TW + exam</a:t>
              </a:r>
              <a:endParaRPr lang="bg-BG" sz="1800" dirty="0"/>
            </a:p>
            <a:p>
              <a:r>
                <a:rPr lang="bg-BG" sz="1800" dirty="0"/>
                <a:t>4 </a:t>
              </a:r>
              <a:r>
                <a:rPr lang="en-US" sz="1800" dirty="0"/>
                <a:t>weeks</a:t>
              </a:r>
              <a:r>
                <a:rPr lang="bg-BG" sz="1800" dirty="0"/>
                <a:t> * 2 </a:t>
              </a:r>
              <a:r>
                <a:rPr lang="en-US" sz="1800" dirty="0"/>
                <a:t>times</a:t>
              </a:r>
              <a:endParaRPr lang="bg-BG" sz="1800" dirty="0"/>
            </a:p>
            <a:p>
              <a:endParaRPr lang="en-US" sz="18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90990" y="2703798"/>
              <a:ext cx="8497060" cy="79211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dirty="0" smtClean="0"/>
                <a:t>High-Quality Code</a:t>
              </a:r>
              <a:endParaRPr lang="bg-BG" sz="2200" dirty="0"/>
            </a:p>
            <a:p>
              <a:r>
                <a:rPr lang="en-US" sz="1800" dirty="0" smtClean="0"/>
                <a:t>16 </a:t>
              </a:r>
              <a:r>
                <a:rPr lang="en-US" sz="1800" dirty="0"/>
                <a:t>times</a:t>
              </a:r>
              <a:r>
                <a:rPr lang="bg-BG" sz="1800" dirty="0"/>
                <a:t> + </a:t>
              </a:r>
              <a:r>
                <a:rPr lang="en-US" sz="1800" dirty="0" smtClean="0"/>
                <a:t>team work project (TW) + Exam</a:t>
              </a:r>
              <a:endParaRPr lang="bg-BG" sz="1800" dirty="0"/>
            </a:p>
            <a:p>
              <a:r>
                <a:rPr lang="bg-BG" sz="1800" dirty="0"/>
                <a:t>1</a:t>
              </a:r>
              <a:r>
                <a:rPr lang="en-US" sz="1800" dirty="0"/>
                <a:t>6</a:t>
              </a:r>
              <a:r>
                <a:rPr lang="bg-BG" sz="1800" dirty="0"/>
                <a:t> </a:t>
              </a:r>
              <a:r>
                <a:rPr lang="en-US" sz="1800" dirty="0"/>
                <a:t>weeks</a:t>
              </a:r>
              <a:r>
                <a:rPr lang="bg-BG" sz="1800" dirty="0"/>
                <a:t> * </a:t>
              </a:r>
              <a:r>
                <a:rPr lang="en-US" sz="1800" dirty="0" smtClean="0"/>
                <a:t>1</a:t>
              </a:r>
              <a:r>
                <a:rPr lang="bg-BG" sz="1800" dirty="0" smtClean="0"/>
                <a:t> </a:t>
              </a:r>
              <a:r>
                <a:rPr lang="en-US" sz="1800" dirty="0"/>
                <a:t>times</a:t>
              </a:r>
              <a:endParaRPr lang="bg-BG" sz="1800" dirty="0"/>
            </a:p>
            <a:p>
              <a:endParaRPr lang="en-US" sz="1800" dirty="0"/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581722" y="1295400"/>
              <a:ext cx="8713090" cy="304800"/>
              <a:chOff x="251520" y="760440"/>
              <a:chExt cx="8713090" cy="304800"/>
            </a:xfrm>
          </p:grpSpPr>
          <p:cxnSp>
            <p:nvCxnSpPr>
              <p:cNvPr id="109" name="Straight Connector 108"/>
              <p:cNvCxnSpPr/>
              <p:nvPr/>
            </p:nvCxnSpPr>
            <p:spPr>
              <a:xfrm>
                <a:off x="251520" y="908650"/>
                <a:ext cx="8713090" cy="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360668" y="76044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2483830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4606992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6732420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8857848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89949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1961352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142985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3022532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4084394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3552892" y="84502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514808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6209942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567844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7271122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8332984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7801482" y="85130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</p:grpSp>
      <p:pic>
        <p:nvPicPr>
          <p:cNvPr id="1029" name="Picture 5" descr="C:\Documents\Courses\OOP\OOP Images\jquery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7078">
            <a:off x="5652431" y="4921706"/>
            <a:ext cx="3824287" cy="1438904"/>
          </a:xfrm>
          <a:prstGeom prst="roundRect">
            <a:avLst>
              <a:gd name="adj" fmla="val 1225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Documents\Courses\OOP\OOP Images\OOP-in-J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40921" y="5065243"/>
            <a:ext cx="1324505" cy="132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Documents\Courses\OOP\OOP Images\Java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922396">
            <a:off x="2679332" y="4657519"/>
            <a:ext cx="1967279" cy="196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Documents\Courses\OOP\OOP Images\csharp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17520" y="4723770"/>
            <a:ext cx="15811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" descr="C:\Documents\Courses\OOP\OOP Images\content_quality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634806">
            <a:off x="9413117" y="4085318"/>
            <a:ext cx="1886680" cy="1548650"/>
          </a:xfrm>
          <a:prstGeom prst="rect">
            <a:avLst/>
          </a:prstGeom>
          <a:noFill/>
          <a:effectLst>
            <a:glow rad="63500">
              <a:schemeClr val="bg1">
                <a:alpha val="7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04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956293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OOP Course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2544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078840" y="1447801"/>
            <a:ext cx="7825572" cy="3282128"/>
            <a:chOff x="998778" y="2709000"/>
            <a:chExt cx="7687634" cy="3510730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/>
            <p:cNvSpPr txBox="1"/>
            <p:nvPr/>
          </p:nvSpPr>
          <p:spPr>
            <a:xfrm rot="21361232">
              <a:off x="1201460" y="3606272"/>
              <a:ext cx="7274779" cy="145783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Object-Oriented Programming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776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19628"/>
            <a:ext cx="11804822" cy="56684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The 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OOP" </a:t>
            </a:r>
            <a:r>
              <a:rPr lang="en-US" dirty="0" smtClean="0"/>
              <a:t>course: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Fundamentals </a:t>
            </a:r>
            <a:r>
              <a:rPr lang="en-US" dirty="0" smtClean="0"/>
              <a:t>in OOP programming: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Defining, structuring and using classes properly</a:t>
            </a:r>
          </a:p>
          <a:p>
            <a:pPr lvl="3">
              <a:lnSpc>
                <a:spcPct val="100000"/>
              </a:lnSpc>
            </a:pPr>
            <a:r>
              <a:rPr lang="en-US" dirty="0" smtClean="0"/>
              <a:t>Classes, objects, constructors, methods, properties, static members, …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Basic principles of OOP and applying them to our code</a:t>
            </a:r>
          </a:p>
          <a:p>
            <a:pPr lvl="3">
              <a:lnSpc>
                <a:spcPct val="100000"/>
              </a:lnSpc>
            </a:pPr>
            <a:r>
              <a:rPr lang="en-US" dirty="0" smtClean="0"/>
              <a:t>Encapsulation, abstraction, inheritance, polymorphism, exceptions, …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OOP in different languages (C#, Java, PHP)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Develop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object-oriented thinking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problem-solving </a:t>
            </a:r>
            <a:r>
              <a:rPr lang="en-US" dirty="0" smtClean="0"/>
              <a:t>skills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Object-oriented modeling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6"/>
          </a:xfrm>
        </p:spPr>
        <p:txBody>
          <a:bodyPr>
            <a:noAutofit/>
          </a:bodyPr>
          <a:lstStyle/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/>
              <a:t>Course Introduction. Defining classes and their components (fields, properties, constructors, methods, etc.)</a:t>
            </a:r>
            <a:endParaRPr lang="en-US" sz="3000" dirty="0"/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/>
              <a:t>Exceptions. Using static members, namespaces, indexers and operators</a:t>
            </a:r>
            <a:endParaRPr lang="en-US" sz="3000" dirty="0"/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/>
              <a:t>Other OOP types (Structures, </a:t>
            </a:r>
            <a:r>
              <a:rPr lang="en-US" sz="3000" noProof="1" smtClean="0"/>
              <a:t>Enums</a:t>
            </a:r>
            <a:r>
              <a:rPr lang="en-US" sz="3000" dirty="0" smtClean="0"/>
              <a:t>, Generics, Attributes)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Delegates and Events. Other types: </a:t>
            </a:r>
            <a:r>
              <a:rPr lang="en-US" sz="3000" dirty="0" err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enums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, structures, generics, …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Functional programming in different languages (C#, Java, JS, PHP)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Principles of OOP: Inheritance, Abstraction, Encapsulation and Polymorphism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.NET Common Type System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OOP – Course Topics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6"/>
          </a:xfrm>
        </p:spPr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 startAt="8"/>
            </a:pP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OOP in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 – Classes, Interfaces,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Enums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, etc.</a:t>
            </a:r>
            <a:endParaRPr lang="en-US" sz="3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 startAt="8"/>
            </a:pP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OOP in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PHP – Classes, Interfaces, Traits, etc.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8"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Design Patterns – Overview of the Classic Design Patterns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8"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Workshop I – Real-world Object-Oriented Application 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8"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Workshop II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Real-world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Object-Oriented Application</a:t>
            </a:r>
            <a:endParaRPr lang="en-US" sz="30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 startAt="8"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OOP Exam Preparation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8"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OOP Exam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OOP – Course Topics (2)</a:t>
            </a:r>
            <a:endParaRPr lang="en-US" dirty="0"/>
          </a:p>
        </p:txBody>
      </p:sp>
      <p:pic>
        <p:nvPicPr>
          <p:cNvPr id="2052" name="Picture 4" descr="C:\Documents\Courses\OOP\OOP Images\b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07222" y="4267201"/>
            <a:ext cx="3006595" cy="233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618412" y="4388075"/>
            <a:ext cx="505875" cy="784830"/>
          </a:xfrm>
          <a:prstGeom prst="rect">
            <a:avLst/>
          </a:prstGeom>
          <a:noFill/>
          <a:scene3d>
            <a:camera prst="orthographicFront">
              <a:rot lat="20748880" lon="9594580" rev="10806834"/>
            </a:camera>
            <a:lightRig rig="threePt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5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O</a:t>
            </a:r>
            <a:endParaRPr lang="en-US" sz="45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23212" y="5105400"/>
            <a:ext cx="505875" cy="784830"/>
          </a:xfrm>
          <a:prstGeom prst="rect">
            <a:avLst/>
          </a:prstGeom>
          <a:noFill/>
          <a:scene3d>
            <a:camera prst="orthographicFront">
              <a:rot lat="20748880" lon="9594580" rev="10806834"/>
            </a:camera>
            <a:lightRig rig="threePt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5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O</a:t>
            </a:r>
            <a:endParaRPr lang="en-US" sz="45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04212" y="5844570"/>
            <a:ext cx="505875" cy="784830"/>
          </a:xfrm>
          <a:prstGeom prst="rect">
            <a:avLst/>
          </a:prstGeom>
          <a:noFill/>
          <a:scene3d>
            <a:camera prst="orthographicFront">
              <a:rot lat="600000" lon="1200000" rev="0"/>
            </a:camera>
            <a:lightRig rig="threePt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5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P</a:t>
            </a:r>
            <a:endParaRPr lang="en-US" sz="4500" b="0" cap="none" spc="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0762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43068" y="1483371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42111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1183</Words>
  <Application>Microsoft Office PowerPoint</Application>
  <PresentationFormat>Custom</PresentationFormat>
  <Paragraphs>233</Paragraphs>
  <Slides>31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Consolas</vt:lpstr>
      <vt:lpstr>Wingdings</vt:lpstr>
      <vt:lpstr>Wingdings 2</vt:lpstr>
      <vt:lpstr>SoftUni 16x9</vt:lpstr>
      <vt:lpstr>Object-Oriented Programming</vt:lpstr>
      <vt:lpstr>SoftUni Diamond Partners</vt:lpstr>
      <vt:lpstr>Table of Contents</vt:lpstr>
      <vt:lpstr>Level #2 at the Software University</vt:lpstr>
      <vt:lpstr>OOP Course</vt:lpstr>
      <vt:lpstr>Course Objectives</vt:lpstr>
      <vt:lpstr>OOP – Course Topics</vt:lpstr>
      <vt:lpstr>OOP – Course Topics (2)</vt:lpstr>
      <vt:lpstr>The Trainers Team</vt:lpstr>
      <vt:lpstr>Trainers Team</vt:lpstr>
      <vt:lpstr>Trainers Team (2)</vt:lpstr>
      <vt:lpstr>Trainers Team (2)</vt:lpstr>
      <vt:lpstr>Volunteer Teaching Assistants</vt:lpstr>
      <vt:lpstr>OOP Course: More Details </vt:lpstr>
      <vt:lpstr>Training Duration – OOP</vt:lpstr>
      <vt:lpstr>Why OOP?</vt:lpstr>
      <vt:lpstr>Why English?</vt:lpstr>
      <vt:lpstr>OOP Course</vt:lpstr>
      <vt:lpstr>Scoring System for the OOP Course</vt:lpstr>
      <vt:lpstr>The OOP Exam</vt:lpstr>
      <vt:lpstr>Teamwork Project</vt:lpstr>
      <vt:lpstr>Homework Assignments</vt:lpstr>
      <vt:lpstr>Homework Peer Reviews</vt:lpstr>
      <vt:lpstr>Resources</vt:lpstr>
      <vt:lpstr>Course Web Site &amp; Forums</vt:lpstr>
      <vt:lpstr>The OOP Slides and Videos</vt:lpstr>
      <vt:lpstr>Software University Learning System (SULS)</vt:lpstr>
      <vt:lpstr>Summary</vt:lpstr>
      <vt:lpstr>OOP – Course Introduction</vt:lpstr>
      <vt:lpstr>License</vt:lpstr>
      <vt:lpstr>Free Trainings @ Software University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OOP: Course Introduction</dc:title>
  <dc:subject>C# Basics Course</dc:subject>
  <dc:creator/>
  <cp:keywords>OOP, programming, course, SoftUni, Software University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2014-09-15T14:29:28Z</dcterms:modified>
  <cp:category>programming, OOP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